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508E77-14AF-4963-9CD4-E89D6ABEA7FE}">
  <a:tblStyle styleId="{CC508E77-14AF-4963-9CD4-E89D6ABEA7FE}"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B20652D-D878-4C0F-8143-B982E960BC5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a9f6f9a1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a9f6f9a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32150" y="974075"/>
          <a:ext cx="3000000" cy="3000000"/>
        </p:xfrm>
        <a:graphic>
          <a:graphicData uri="http://schemas.openxmlformats.org/drawingml/2006/table">
            <a:tbl>
              <a:tblPr>
                <a:noFill/>
                <a:tableStyleId>{CC508E77-14AF-4963-9CD4-E89D6ABEA7FE}</a:tableStyleId>
              </a:tblPr>
              <a:tblGrid>
                <a:gridCol w="6937200"/>
              </a:tblGrid>
              <a:tr h="140525">
                <a:tc>
                  <a:txBody>
                    <a:bodyPr/>
                    <a:lstStyle/>
                    <a:p>
                      <a:pPr indent="0" lvl="0" marL="0" rtl="0" algn="l">
                        <a:spcBef>
                          <a:spcPts val="0"/>
                        </a:spcBef>
                        <a:spcAft>
                          <a:spcPts val="0"/>
                        </a:spcAft>
                        <a:buNone/>
                      </a:pPr>
                      <a:r>
                        <a:rPr lang="en" sz="1500">
                          <a:latin typeface="Inter"/>
                          <a:ea typeface="Inter"/>
                          <a:cs typeface="Inter"/>
                          <a:sym typeface="Inter"/>
                        </a:rPr>
                        <a:t>Source: </a:t>
                      </a:r>
                      <a:r>
                        <a:rPr lang="en" sz="1500">
                          <a:solidFill>
                            <a:srgbClr val="000000"/>
                          </a:solidFill>
                          <a:latin typeface="Inter"/>
                          <a:ea typeface="Inter"/>
                          <a:cs typeface="Inter"/>
                          <a:sym typeface="Inter"/>
                        </a:rPr>
                        <a:t>Andrew Jackson. “Second Annual Message to Congress,” December 6, 1830.</a:t>
                      </a:r>
                      <a:endParaRPr sz="1500">
                        <a:latin typeface="Inter"/>
                        <a:ea typeface="Inter"/>
                        <a:cs typeface="Inter"/>
                        <a:sym typeface="Inter"/>
                      </a:endParaRPr>
                    </a:p>
                  </a:txBody>
                  <a:tcPr marT="63500" marB="63500" marR="63500" marL="6350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tcPr>
                </a:tc>
              </a:tr>
              <a:tr h="2301375">
                <a:tc>
                  <a:txBody>
                    <a:bodyPr/>
                    <a:lstStyle/>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The consequences of a speedy removal [of American Indians] will be important to the United States, to individual States, and to the Indians themselves... It will place a dense and civilized population in large tracts of country now occupied by a few savage hunters… It will separate the Indians from immediate contact with settlements of whites; free them from the power of the States; enable them to pursue happiness in their own way and under their own rude institutions; will retard the progress of decay, which is lessening their numbers, and perhaps cause them gradually, under the protection of the Government and through the influence of good counsels, to cast off their savage habits and become an interesting, civilized, and Christian community.</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Rightly considered, the policy of the General Government toward the red man is not only liberal, but generous. He is unwilling to submit to the laws of the States and mingle with their population. To save him from this alternative, or perhaps utter annihilation, the General Government kindly offers him a new home, and proposes to pay the whole expense of his removal and settlement.</a:t>
                      </a:r>
                      <a:endParaRPr sz="1500">
                        <a:latin typeface="Inter"/>
                        <a:ea typeface="Inter"/>
                        <a:cs typeface="Inter"/>
                        <a:sym typeface="Inter"/>
                      </a:endParaRPr>
                    </a:p>
                  </a:txBody>
                  <a:tcPr marT="63500" marB="63500" marR="63500" marL="63500">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475400" y="54507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80" name="Google Shape;80;p15"/>
          <p:cNvSpPr txBox="1"/>
          <p:nvPr/>
        </p:nvSpPr>
        <p:spPr>
          <a:xfrm>
            <a:off x="448950" y="882075"/>
            <a:ext cx="6903600" cy="41472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The United States justified their policy of Indian removal because it believed that white Americans were morally superior to American Indians.</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“It will place a dense and civilized population in large tracts of country now occupied by a few savage hunters…</a:t>
            </a:r>
            <a:r>
              <a:rPr lang="en" sz="1500">
                <a:solidFill>
                  <a:schemeClr val="dk1"/>
                </a:solidFill>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“cause them gradually… to cast off their savage habits and become an interesting, civilized, and Christian community.</a:t>
            </a:r>
            <a:r>
              <a:rPr lang="en" sz="1500">
                <a:solidFill>
                  <a:schemeClr val="dk1"/>
                </a:solidFill>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consequences of a speedy removal will be important to the United States, to individual States, and to the Indians themselves.”</a:t>
            </a:r>
            <a:r>
              <a:rPr lang="en" sz="1500">
                <a:solidFill>
                  <a:schemeClr val="dk1"/>
                </a:solidFill>
                <a:latin typeface="Inter"/>
                <a:ea typeface="Inter"/>
                <a:cs typeface="Inter"/>
                <a:sym typeface="Inter"/>
              </a:rPr>
              <a:t> </a:t>
            </a:r>
            <a:endParaRPr sz="1500">
              <a:solidFill>
                <a:schemeClr val="dk1"/>
              </a:solidFill>
              <a:latin typeface="Inter"/>
              <a:ea typeface="Inter"/>
              <a:cs typeface="Inter"/>
              <a:sym typeface="Inter"/>
            </a:endParaRPr>
          </a:p>
          <a:p>
            <a:pPr indent="45720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“He is unwilling to submit to the laws of the States and mingle with their population.</a:t>
            </a:r>
            <a:r>
              <a:rPr lang="en" sz="1500">
                <a:solidFill>
                  <a:schemeClr val="dk1"/>
                </a:solidFill>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478825" y="5630825"/>
            <a:ext cx="6894900" cy="3297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B, worth 3 points, is the best piece of evidence to support the claim that the United States justified their policy of Indian removal because of a belief in their own superiority. It casts American Indians as having “savage habits” that needed to conform to their “interesting, civilized, and Christian” way of life. Choice A does so similarly by pitting “civilized” Americans against “savage hunters,” but is not quite as detailed as Choice B, so is worth 2 points. Choice D alludes to this superiority by claiming that American Indians don’t submit “to the laws” of the U.S., so is worth 1 point. Lastly, since Choice C does not address any grounds for moral superiority, it is worth 0 points.</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p:txBody>
      </p:sp>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448950" y="810500"/>
            <a:ext cx="6903600" cy="44151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The United States justified their policy of Indian removal because it believed that white Americans were morally superior to American Indians.</a:t>
            </a:r>
            <a:endParaRPr b="1"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“It will place a dense and civilized population in large tracts of country now occupied by a few savage hunters…</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“cause them gradually… to cast off their savage habits and become an interesting, civilized, and Christian community.</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consequences of a speedy removal will be important to the United States, to individual States, and to the Indians themselves...</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a:p>
            <a:pPr indent="45720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“He is unwilling to submit to the laws of the States and mingle with their population.</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6" name="Google Shape;96;p17"/>
          <p:cNvGraphicFramePr/>
          <p:nvPr/>
        </p:nvGraphicFramePr>
        <p:xfrm>
          <a:off x="969478" y="1521929"/>
          <a:ext cx="3000000" cy="3000000"/>
        </p:xfrm>
        <a:graphic>
          <a:graphicData uri="http://schemas.openxmlformats.org/drawingml/2006/table">
            <a:tbl>
              <a:tblPr>
                <a:noFill/>
                <a:tableStyleId>{8B20652D-D878-4C0F-8143-B982E960BC55}</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a:t>
                      </a:r>
                      <a:r>
                        <a:rPr lang="en" sz="1300">
                          <a:solidFill>
                            <a:schemeClr val="dk1"/>
                          </a:solidFill>
                          <a:latin typeface="Inter"/>
                          <a:ea typeface="Inter"/>
                          <a:cs typeface="Inter"/>
                          <a:sym typeface="Inter"/>
                        </a:rPr>
                        <a:t> points (Choice D)</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7" name="Google Shape;97;p17"/>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98" name="Google Shape;98;p17"/>
          <p:cNvGraphicFramePr/>
          <p:nvPr/>
        </p:nvGraphicFramePr>
        <p:xfrm>
          <a:off x="559991" y="4363060"/>
          <a:ext cx="3000000" cy="3000000"/>
        </p:xfrm>
        <a:graphic>
          <a:graphicData uri="http://schemas.openxmlformats.org/drawingml/2006/table">
            <a:tbl>
              <a:tblPr>
                <a:noFill/>
                <a:tableStyleId>{8B20652D-D878-4C0F-8143-B982E960BC55}</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9" name="Google Shape;99;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0" name="Google Shape;10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Evaluating Evidence</a:t>
            </a:r>
            <a:endParaRPr sz="1900">
              <a:latin typeface="Halant"/>
              <a:ea typeface="Halant"/>
              <a:cs typeface="Halant"/>
              <a:sym typeface="Halant"/>
            </a:endParaRPr>
          </a:p>
        </p:txBody>
      </p:sp>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